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x="18288000" cy="10287000"/>
  <p:notesSz cx="6858000" cy="9144000"/>
  <p:embeddedFontLst>
    <p:embeddedFont>
      <p:font typeface="Lora" charset="1" panose="00000500000000000000"/>
      <p:regular r:id="rId30"/>
    </p:embeddedFont>
    <p:embeddedFont>
      <p:font typeface="DM Sans Bold" charset="1" panose="00000000000000000000"/>
      <p:regular r:id="rId31"/>
    </p:embeddedFont>
    <p:embeddedFont>
      <p:font typeface="Sloop Script Pro" charset="1" panose="00000000000000090000"/>
      <p:regular r:id="rId32"/>
    </p:embeddedFont>
    <p:embeddedFont>
      <p:font typeface="DM Sans Bold Italics" charset="1" panose="00000000000000000000"/>
      <p:regular r:id="rId33"/>
    </p:embeddedFont>
    <p:embeddedFont>
      <p:font typeface="DM Sans" charset="1" panose="00000000000000000000"/>
      <p:regular r:id="rId34"/>
    </p:embeddedFont>
    <p:embeddedFont>
      <p:font typeface="Lora Bold" charset="1" panose="0000080000000000000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524439" y="2931010"/>
            <a:ext cx="6278018" cy="7633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331"/>
              </a:lnSpc>
            </a:pPr>
            <a:r>
              <a:rPr lang="en-US" sz="6977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232585" y="1269718"/>
            <a:ext cx="9411984" cy="1014374"/>
            <a:chOff x="0" y="0"/>
            <a:chExt cx="12549311" cy="1352499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4707488" y="133350"/>
              <a:ext cx="7841824" cy="12191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671"/>
                </a:lnSpc>
              </a:pPr>
              <a:r>
                <a:rPr lang="en-US" sz="6671" b="true">
                  <a:solidFill>
                    <a:srgbClr val="000000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DISCIPLESHIP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123825"/>
              <a:ext cx="4493005" cy="1219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6671"/>
                </a:lnSpc>
              </a:pPr>
              <a:r>
                <a:rPr lang="en-US" sz="6671">
                  <a:solidFill>
                    <a:srgbClr val="0601FF"/>
                  </a:solidFill>
                  <a:latin typeface="Sloop Script Pro"/>
                  <a:ea typeface="Sloop Script Pro"/>
                  <a:cs typeface="Sloop Script Pro"/>
                  <a:sym typeface="Sloop Script Pro"/>
                </a:rPr>
                <a:t>AG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943674" y="2175452"/>
            <a:ext cx="4315626" cy="354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400"/>
              </a:lnSpc>
              <a:spcBef>
                <a:spcPct val="0"/>
              </a:spcBef>
            </a:pPr>
            <a:r>
              <a:rPr lang="en-US" sz="3200" strike="noStrike" u="none">
                <a:solidFill>
                  <a:srgbClr val="0601FF"/>
                </a:solidFill>
                <a:latin typeface="Lora"/>
                <a:ea typeface="Lora"/>
                <a:cs typeface="Lora"/>
                <a:sym typeface="Lora"/>
              </a:rPr>
              <a:t>Annual Theme 2025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524605" y="2827007"/>
            <a:ext cx="6432354" cy="5041358"/>
          </a:xfrm>
          <a:custGeom>
            <a:avLst/>
            <a:gdLst/>
            <a:ahLst/>
            <a:cxnLst/>
            <a:rect r="r" b="b" t="t" l="l"/>
            <a:pathLst>
              <a:path h="5041358" w="6432354">
                <a:moveTo>
                  <a:pt x="0" y="0"/>
                </a:moveTo>
                <a:lnTo>
                  <a:pt x="6432354" y="0"/>
                </a:lnTo>
                <a:lnTo>
                  <a:pt x="6432354" y="5041358"/>
                </a:lnTo>
                <a:lnTo>
                  <a:pt x="0" y="50413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44000" y="5574801"/>
            <a:ext cx="8115300" cy="3466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2741"/>
              </a:lnSpc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KNOW</a:t>
            </a:r>
          </a:p>
          <a:p>
            <a:pPr algn="r" marL="0" indent="0" lvl="0">
              <a:lnSpc>
                <a:spcPts val="12741"/>
              </a:lnSpc>
              <a:spcBef>
                <a:spcPct val="0"/>
              </a:spcBef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</a:t>
            </a: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SON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1190625"/>
            <a:ext cx="16230600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ASCENT SEQUENCE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424090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657554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2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7891019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18878" y="3551267"/>
            <a:ext cx="11768485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FROM THE DEPTHS HE IS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RESURRECTED 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BACK TO LIFE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18878" y="5784731"/>
            <a:ext cx="7511761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ASCENDS 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BACK INTO HEAVEN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18878" y="8018196"/>
            <a:ext cx="11421640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IS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SEATED AT THE RIGHT HAND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 OF THE FATHER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1190625"/>
            <a:ext cx="16230600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ASCENT SEQUENCE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424090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4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657554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5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7891019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6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18878" y="3551267"/>
            <a:ext cx="11768485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WILL COME AGAIN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 IN GLORY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18878" y="5784731"/>
            <a:ext cx="14795488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WILL JUDGE THE PROGRESS OF THE WORLD HE HAS CREATED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18878" y="7699085"/>
            <a:ext cx="11421640" cy="12516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WE WILL RULE WITH HIM FOREVER IN THE NEW HEAVEN AND THE NEW EARTH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5324733" y="3104599"/>
            <a:ext cx="7638535" cy="42397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HE CAME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HE LIVED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HE DIED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HE ROSE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41017" y="3427151"/>
            <a:ext cx="13405965" cy="319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#3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DEITY OF THE LORD JESUS CHRIST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41017" y="4152371"/>
            <a:ext cx="13405965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#4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FALL OF MAN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41017" y="4152371"/>
            <a:ext cx="13405965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#5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SALVATION OF MAN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41017" y="3628485"/>
            <a:ext cx="13405965" cy="319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#6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ORDINANCE OF THE CHURCH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004018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1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307845" y="4152371"/>
            <a:ext cx="7976137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WHY JESUS DID WHAT HE DID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979908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2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901417" y="4152371"/>
            <a:ext cx="7406675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INCARNATION (DEITY)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948614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3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870123" y="4152371"/>
            <a:ext cx="7469263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SALVATION (ATONEMENT)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08863" y="4794853"/>
            <a:ext cx="16070273" cy="15831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077"/>
              </a:lnSpc>
              <a:spcBef>
                <a:spcPct val="0"/>
              </a:spcBef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CREEDS DEVELOPED IN THE FIRST FEW HUNDRED YEARS OF THE CHURCH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457029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4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411306" y="4152371"/>
            <a:ext cx="8419664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IDENTIFICATION (ORDINANCES)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601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3255964" y="914400"/>
            <a:ext cx="11776073" cy="9958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108"/>
              </a:lnSpc>
              <a:spcBef>
                <a:spcPct val="0"/>
              </a:spcBef>
            </a:pPr>
            <a:r>
              <a:rPr lang="en-US" sz="5791" strike="noStrike" u="none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IDENTIFICATION (ORDINANCES)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6093683" y="3112116"/>
            <a:ext cx="6100634" cy="3561245"/>
          </a:xfrm>
          <a:custGeom>
            <a:avLst/>
            <a:gdLst/>
            <a:ahLst/>
            <a:cxnLst/>
            <a:rect r="r" b="b" t="t" l="l"/>
            <a:pathLst>
              <a:path h="3561245" w="6100634">
                <a:moveTo>
                  <a:pt x="0" y="0"/>
                </a:moveTo>
                <a:lnTo>
                  <a:pt x="6100634" y="0"/>
                </a:lnTo>
                <a:lnTo>
                  <a:pt x="6100634" y="3561246"/>
                </a:lnTo>
                <a:lnTo>
                  <a:pt x="0" y="35612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019765" y="6200918"/>
            <a:ext cx="6248469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289"/>
              </a:lnSpc>
              <a:spcBef>
                <a:spcPct val="0"/>
              </a:spcBef>
            </a:pPr>
            <a:r>
              <a:rPr lang="en-US" b="true" sz="8289" strike="noStrike" u="none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WATER BAPTISM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601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06867" y="7132021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3255964" y="914400"/>
            <a:ext cx="11776073" cy="9958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108"/>
              </a:lnSpc>
              <a:spcBef>
                <a:spcPct val="0"/>
              </a:spcBef>
            </a:pPr>
            <a:r>
              <a:rPr lang="en-US" sz="5791" strike="noStrike" u="none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IDENTIFICATION (ORDINANCES)</a:t>
            </a:r>
          </a:p>
        </p:txBody>
      </p:sp>
      <p:sp>
        <p:nvSpPr>
          <p:cNvPr name="Freeform 6" id="6"/>
          <p:cNvSpPr/>
          <p:nvPr/>
        </p:nvSpPr>
        <p:spPr>
          <a:xfrm flipH="true" flipV="false" rot="0">
            <a:off x="4894905" y="3889695"/>
            <a:ext cx="4131991" cy="3977041"/>
          </a:xfrm>
          <a:custGeom>
            <a:avLst/>
            <a:gdLst/>
            <a:ahLst/>
            <a:cxnLst/>
            <a:rect r="r" b="b" t="t" l="l"/>
            <a:pathLst>
              <a:path h="3977041" w="4131991">
                <a:moveTo>
                  <a:pt x="4131991" y="0"/>
                </a:moveTo>
                <a:lnTo>
                  <a:pt x="0" y="0"/>
                </a:lnTo>
                <a:lnTo>
                  <a:pt x="0" y="3977041"/>
                </a:lnTo>
                <a:lnTo>
                  <a:pt x="4131991" y="3977041"/>
                </a:lnTo>
                <a:lnTo>
                  <a:pt x="413199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6350549" y="4403132"/>
            <a:ext cx="7042546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289"/>
              </a:lnSpc>
              <a:spcBef>
                <a:spcPct val="0"/>
              </a:spcBef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HOLY COMMUNION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623531" y="3104599"/>
            <a:ext cx="13040938" cy="42397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WE HAVE A HOPE TO HOLD ON TO</a:t>
            </a:r>
          </a:p>
          <a:p>
            <a:pPr algn="ctr">
              <a:lnSpc>
                <a:spcPts val="8289"/>
              </a:lnSpc>
            </a:pP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00000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JESUS IS COMING BACK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524439" y="2931010"/>
            <a:ext cx="6278018" cy="7633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331"/>
              </a:lnSpc>
            </a:pPr>
            <a:r>
              <a:rPr lang="en-US" sz="6977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232585" y="1269718"/>
            <a:ext cx="9411984" cy="1014374"/>
            <a:chOff x="0" y="0"/>
            <a:chExt cx="12549311" cy="1352499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4707488" y="133350"/>
              <a:ext cx="7841824" cy="12191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671"/>
                </a:lnSpc>
              </a:pPr>
              <a:r>
                <a:rPr lang="en-US" sz="6671" b="true">
                  <a:solidFill>
                    <a:srgbClr val="000000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DISCIPLESHIP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123825"/>
              <a:ext cx="4493005" cy="1219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6671"/>
                </a:lnSpc>
              </a:pPr>
              <a:r>
                <a:rPr lang="en-US" sz="6671">
                  <a:solidFill>
                    <a:srgbClr val="0601FF"/>
                  </a:solidFill>
                  <a:latin typeface="Sloop Script Pro"/>
                  <a:ea typeface="Sloop Script Pro"/>
                  <a:cs typeface="Sloop Script Pro"/>
                  <a:sym typeface="Sloop Script Pro"/>
                </a:rPr>
                <a:t>AG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943674" y="2175452"/>
            <a:ext cx="4315626" cy="354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400"/>
              </a:lnSpc>
              <a:spcBef>
                <a:spcPct val="0"/>
              </a:spcBef>
            </a:pPr>
            <a:r>
              <a:rPr lang="en-US" sz="3200" strike="noStrike" u="none">
                <a:solidFill>
                  <a:srgbClr val="0601FF"/>
                </a:solidFill>
                <a:latin typeface="Lora"/>
                <a:ea typeface="Lora"/>
                <a:cs typeface="Lora"/>
                <a:sym typeface="Lora"/>
              </a:rPr>
              <a:t>Annual Theme 2025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524605" y="2827007"/>
            <a:ext cx="6432354" cy="5041358"/>
          </a:xfrm>
          <a:custGeom>
            <a:avLst/>
            <a:gdLst/>
            <a:ahLst/>
            <a:cxnLst/>
            <a:rect r="r" b="b" t="t" l="l"/>
            <a:pathLst>
              <a:path h="5041358" w="6432354">
                <a:moveTo>
                  <a:pt x="0" y="0"/>
                </a:moveTo>
                <a:lnTo>
                  <a:pt x="6432354" y="0"/>
                </a:lnTo>
                <a:lnTo>
                  <a:pt x="6432354" y="5041358"/>
                </a:lnTo>
                <a:lnTo>
                  <a:pt x="0" y="50413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9144000" y="5574801"/>
            <a:ext cx="8115300" cy="34664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2741"/>
              </a:lnSpc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KNOW</a:t>
            </a:r>
          </a:p>
          <a:p>
            <a:pPr algn="r" marL="0" indent="0" lvl="0">
              <a:lnSpc>
                <a:spcPts val="12741"/>
              </a:lnSpc>
              <a:spcBef>
                <a:spcPct val="0"/>
              </a:spcBef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SON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450190" y="2866063"/>
            <a:ext cx="15387620" cy="466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THE NICENE CREED</a:t>
            </a:r>
          </a:p>
          <a:p>
            <a:pPr algn="ctr">
              <a:lnSpc>
                <a:spcPts val="6077"/>
              </a:lnSpc>
            </a:pPr>
          </a:p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WRITTEN IN 325 AD</a:t>
            </a:r>
          </a:p>
          <a:p>
            <a:pPr algn="ctr">
              <a:lnSpc>
                <a:spcPts val="6077"/>
              </a:lnSpc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IT IS THE ONE STATEMENT OF BELIEF THAT HAS UNIFIED THE CHURCH ACROSS THE CENTURIES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318601" y="2056827"/>
            <a:ext cx="13650798" cy="63352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ORTHODOX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CATHOLIC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PROTESTANT</a:t>
            </a:r>
          </a:p>
          <a:p>
            <a:pPr algn="ctr">
              <a:lnSpc>
                <a:spcPts val="8289"/>
              </a:lnSpc>
            </a:pP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ALL 3 CAN AGREE ON THE 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NICENE CREED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4487587" y="4152371"/>
            <a:ext cx="9312826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DESCENDING SEQUENCE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1190625"/>
            <a:ext cx="16230600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DESCENDING SEQUENCE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424090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657554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2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7891019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3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18878" y="3551267"/>
            <a:ext cx="5430697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JESUS’S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PRE-EXISTENCE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18878" y="5784731"/>
            <a:ext cx="8552294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JESUS COMES “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DOWN FROM HEAVEN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”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18878" y="8018196"/>
            <a:ext cx="8552294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IS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CONCEIVED 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BY THE HOLY SPIRIT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1190625"/>
            <a:ext cx="16230600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DESCENDING SEQUENCE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424090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4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657554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5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7891019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6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18878" y="3551267"/>
            <a:ext cx="5430697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IS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BORN OF A VIRGIN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18878" y="5784731"/>
            <a:ext cx="12809017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SUFFERS 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UNDER THE POWERS THAT BE IN THE WORLD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18878" y="8018196"/>
            <a:ext cx="12809017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WAS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CRUCIFIED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1190625"/>
            <a:ext cx="16230600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DESCENDING SEQUENCE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424090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7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5657554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8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7891019"/>
            <a:ext cx="1190178" cy="10964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9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218878" y="3551267"/>
            <a:ext cx="5430697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 DIED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18878" y="5784731"/>
            <a:ext cx="7511761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WAS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BURIED 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IN THE GROUND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18878" y="8018196"/>
            <a:ext cx="7511761" cy="61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  <a:spcBef>
                <a:spcPct val="0"/>
              </a:spcBef>
            </a:pP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HE </a:t>
            </a:r>
            <a:r>
              <a:rPr lang="en-US" b="true" sz="359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DESCENDED </a:t>
            </a:r>
            <a:r>
              <a:rPr lang="en-US" sz="3599">
                <a:solidFill>
                  <a:srgbClr val="0601FF"/>
                </a:solidFill>
                <a:latin typeface="DM Sans"/>
                <a:ea typeface="DM Sans"/>
                <a:cs typeface="DM Sans"/>
                <a:sym typeface="DM Sans"/>
              </a:rPr>
              <a:t>INTO THE DEPTHS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28700" y="4152371"/>
            <a:ext cx="16230600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ASCENT 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SEQUENCE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DAGq1GdWrRs</dc:identifier>
  <dcterms:modified xsi:type="dcterms:W3CDTF">2011-08-01T06:04:30Z</dcterms:modified>
  <cp:revision>1</cp:revision>
  <dc:title>KNOW Son</dc:title>
</cp:coreProperties>
</file>